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61" r:id="rId5"/>
    <p:sldId id="272" r:id="rId6"/>
    <p:sldId id="279" r:id="rId7"/>
    <p:sldId id="273" r:id="rId8"/>
    <p:sldId id="276" r:id="rId9"/>
    <p:sldId id="277" r:id="rId10"/>
    <p:sldId id="278" r:id="rId11"/>
    <p:sldId id="280" r:id="rId12"/>
    <p:sldId id="262" r:id="rId13"/>
    <p:sldId id="274" r:id="rId14"/>
    <p:sldId id="263" r:id="rId15"/>
    <p:sldId id="264" r:id="rId16"/>
    <p:sldId id="275" r:id="rId17"/>
    <p:sldId id="269" r:id="rId18"/>
    <p:sldId id="267" r:id="rId19"/>
    <p:sldId id="266" r:id="rId20"/>
    <p:sldId id="2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02C"/>
    <a:srgbClr val="D4EBD8"/>
    <a:srgbClr val="3B5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66" autoAdjust="0"/>
    <p:restoredTop sz="94660"/>
  </p:normalViewPr>
  <p:slideViewPr>
    <p:cSldViewPr snapToGrid="0">
      <p:cViewPr>
        <p:scale>
          <a:sx n="100" d="100"/>
          <a:sy n="100" d="100"/>
        </p:scale>
        <p:origin x="48" y="2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56950-9F6D-43D1-8BCE-8E4D3DFC675A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0E2ED7-0C69-4B63-BE83-BE838A07C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23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4D661AB-3145-40B8-9FEA-864617F1DD3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04965268-4C59-7AFB-4284-29E601536C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3834" y="257519"/>
            <a:ext cx="1189691" cy="580218"/>
          </a:xfrm>
          <a:prstGeom prst="rect">
            <a:avLst/>
          </a:prstGeom>
        </p:spPr>
      </p:pic>
      <p:pic>
        <p:nvPicPr>
          <p:cNvPr id="9" name="Picture 8" descr="A group of people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xmlns="" id="{28D1CA3D-8409-3173-B747-9ACBA4A3D4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19" r="40740"/>
          <a:stretch/>
        </p:blipFill>
        <p:spPr>
          <a:xfrm>
            <a:off x="7486650" y="0"/>
            <a:ext cx="47053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6CA9CB-EA19-2393-BF51-26E7F235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1A29783-5D87-872F-CAFD-AB55F8755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4D05066-0C5F-10FD-4732-99040837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3A0B538-C4AD-1054-4F47-764801D0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A317CC-9EF1-8073-3DEB-C5C7EA49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1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9B55309-23B4-3FB1-A899-9932B6216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7EC846A-535B-C8A0-F5CA-2FAC0413A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176679-D4C2-F46B-DCF3-2251FEF1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A18B2AE-FB27-C6BC-15F6-84B10699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9C25CC4-38E9-98A1-F885-2B6A6D45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93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AB52FF7-DC33-7E25-FBBD-2EB5B40461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9EBA3E50-760C-4B48-105E-E945156BB4B8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5E71206E-49DD-6821-C349-BF92F187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36F6DD2B-5B85-359C-4FBD-B253EDD278C8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BD37331E-735F-8E59-3652-56BA4EC31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FC53E72A-0CBB-37E4-4CBB-0D8B145990B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6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55E8AA0-71CA-8ABC-3158-C76E10F8B6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E65F77D-830B-4587-6179-EAEFDB59DA9F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5EF7F4F5-4091-F7DF-B5D7-27F2CF09B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65D479FE-F2A7-1259-E9F7-5B06988F5483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D3E0E5C-9845-273F-56DA-9B3EDBB34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526341B-E791-8397-013A-AE21E4F2BB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6EED84A-799A-8529-9C92-E21975AF2B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B35E78D5-12A9-B6ED-45AC-D0E7181AEF75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840F579E-C8D0-F9E6-EDD9-7C00C200F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B919FBE4-3409-72FF-CB4D-F0564994F44E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5" name="Picture 14" descr="A picture containing person, person, suit, standing&#10;&#10;Description automatically generated">
            <a:extLst>
              <a:ext uri="{FF2B5EF4-FFF2-40B4-BE49-F238E27FC236}">
                <a16:creationId xmlns:a16="http://schemas.microsoft.com/office/drawing/2014/main" xmlns="" id="{A99DEF5D-0187-0569-0152-FB86A428D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474"/>
          <a:stretch/>
        </p:blipFill>
        <p:spPr>
          <a:xfrm>
            <a:off x="241461" y="1765301"/>
            <a:ext cx="3819494" cy="33273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5439BF06-7B02-F173-5A28-7C6D18FD90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66904"/>
            <a:ext cx="1534767" cy="74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8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82F81F2-6943-BD2A-4FF4-E7B5E1C420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0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9FDE854-D606-CD1E-DC1F-F60B3AA8FC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BF8484D-32E4-23BB-2A63-4888AE1A61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857"/>
            <a:ext cx="12188952" cy="685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966B59E-D6BC-19DD-D9CB-0C46CDDE46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8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0674B4E-3A36-AE80-F596-88EAFA8D9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99628D0-6D27-3A22-3CBC-5435A86B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E8248BE-D040-3D21-3A61-EE22584BB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7681DDF-7CC1-D788-F48E-8EBA8012A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02018-9FCD-4D25-B6CE-F2EE6554B948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8EAD2C6-7BBE-418E-D4F1-DD5A8D5A0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B36D678-3C77-7F4A-530D-35BE9C7A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2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B0ABB8D-A9B1-BF5E-8E51-DAC64CE57FBB}"/>
              </a:ext>
            </a:extLst>
          </p:cNvPr>
          <p:cNvSpPr txBox="1"/>
          <p:nvPr/>
        </p:nvSpPr>
        <p:spPr>
          <a:xfrm>
            <a:off x="343834" y="2646345"/>
            <a:ext cx="644842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 smtClean="0">
                <a:solidFill>
                  <a:srgbClr val="F89A21"/>
                </a:solidFill>
                <a:latin typeface="Helvetica" pitchFamily="2" charset="0"/>
                <a:ea typeface="Calibri" panose="020F0502020204030204" pitchFamily="34" charset="0"/>
              </a:rPr>
              <a:t>Capstone Project</a:t>
            </a:r>
          </a:p>
          <a:p>
            <a:r>
              <a:rPr lang="en-US" sz="5400" b="1" dirty="0">
                <a:solidFill>
                  <a:srgbClr val="F89A21"/>
                </a:solidFill>
                <a:latin typeface="Helvetica" pitchFamily="2" charset="0"/>
                <a:ea typeface="Calibri" panose="020F0502020204030204" pitchFamily="34" charset="0"/>
              </a:rPr>
              <a:t>	</a:t>
            </a:r>
            <a:r>
              <a:rPr lang="en-US" sz="5400" b="1" dirty="0" smtClean="0">
                <a:solidFill>
                  <a:srgbClr val="F89A21"/>
                </a:solidFill>
                <a:latin typeface="Helvetica" pitchFamily="2" charset="0"/>
                <a:ea typeface="Calibri" panose="020F0502020204030204" pitchFamily="34" charset="0"/>
              </a:rPr>
              <a:t>      </a:t>
            </a:r>
            <a:r>
              <a:rPr lang="en-US" sz="2000" b="1" dirty="0" smtClean="0">
                <a:solidFill>
                  <a:srgbClr val="F89A21"/>
                </a:solidFill>
                <a:latin typeface="Helvetica" pitchFamily="2" charset="0"/>
                <a:ea typeface="Calibri" panose="020F0502020204030204" pitchFamily="34" charset="0"/>
              </a:rPr>
              <a:t>Sporting Events System (SES)</a:t>
            </a:r>
          </a:p>
          <a:p>
            <a:r>
              <a:rPr lang="en-US" sz="2000" b="1" dirty="0">
                <a:solidFill>
                  <a:srgbClr val="F89A21"/>
                </a:solidFill>
                <a:latin typeface="Helvetica" pitchFamily="2" charset="0"/>
                <a:ea typeface="Calibri" panose="020F0502020204030204" pitchFamily="34" charset="0"/>
              </a:rPr>
              <a:t>	</a:t>
            </a:r>
            <a:r>
              <a:rPr lang="en-US" sz="2000" b="1" dirty="0" smtClean="0">
                <a:solidFill>
                  <a:srgbClr val="F89A21"/>
                </a:solidFill>
                <a:latin typeface="Helvetica" pitchFamily="2" charset="0"/>
                <a:ea typeface="Calibri" panose="020F0502020204030204" pitchFamily="34" charset="0"/>
              </a:rPr>
              <a:t>	   Primary Module : Ticket module</a:t>
            </a:r>
            <a:endParaRPr lang="en-GB" sz="2000" b="1" dirty="0">
              <a:solidFill>
                <a:srgbClr val="F89A21"/>
              </a:solidFill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4AF8232-02AA-07C1-0463-707EE11A3C6B}"/>
              </a:ext>
            </a:extLst>
          </p:cNvPr>
          <p:cNvSpPr txBox="1"/>
          <p:nvPr/>
        </p:nvSpPr>
        <p:spPr>
          <a:xfrm>
            <a:off x="343834" y="6394867"/>
            <a:ext cx="290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Helvetica" panose="020B0604020202030204" pitchFamily="34" charset="0"/>
                <a:cs typeface="Segoe UI" panose="020B0502040204020203" pitchFamily="34" charset="0"/>
              </a:rPr>
              <a:t>www.collaberadigital.com</a:t>
            </a:r>
            <a:endParaRPr lang="en-IN" sz="1800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4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26DBABD-3600-8C15-BDF1-716C42838847}"/>
              </a:ext>
            </a:extLst>
          </p:cNvPr>
          <p:cNvSpPr txBox="1"/>
          <p:nvPr/>
        </p:nvSpPr>
        <p:spPr>
          <a:xfrm>
            <a:off x="2474696" y="343971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Coverage report With </a:t>
            </a:r>
            <a:r>
              <a:rPr lang="en-US" sz="2400" dirty="0" err="1">
                <a:solidFill>
                  <a:schemeClr val="bg1"/>
                </a:solidFill>
              </a:rPr>
              <a:t>Jacoco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5" y="2076450"/>
            <a:ext cx="6316663" cy="457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153861"/>
            <a:ext cx="5295900" cy="4425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5051425"/>
            <a:ext cx="3695700" cy="170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255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26DBABD-3600-8C15-BDF1-716C42838847}"/>
              </a:ext>
            </a:extLst>
          </p:cNvPr>
          <p:cNvSpPr txBox="1"/>
          <p:nvPr/>
        </p:nvSpPr>
        <p:spPr>
          <a:xfrm>
            <a:off x="1533525" y="3533776"/>
            <a:ext cx="89249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 smtClean="0"/>
              <a:t>Client Features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32947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2180168-9EA6-8268-9CBD-E6A6EF00771A}"/>
              </a:ext>
            </a:extLst>
          </p:cNvPr>
          <p:cNvSpPr txBox="1"/>
          <p:nvPr/>
        </p:nvSpPr>
        <p:spPr>
          <a:xfrm>
            <a:off x="2476500" y="771953"/>
            <a:ext cx="723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Secured Application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765" y="2192617"/>
            <a:ext cx="9880666" cy="401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530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0CFD7FB-BF20-EC66-9F7B-A95E73215B53}"/>
              </a:ext>
            </a:extLst>
          </p:cNvPr>
          <p:cNvSpPr txBox="1"/>
          <p:nvPr/>
        </p:nvSpPr>
        <p:spPr>
          <a:xfrm>
            <a:off x="2474696" y="343971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ADMIN and USER registration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915" y="2606842"/>
            <a:ext cx="6373213" cy="384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298" y="1524183"/>
            <a:ext cx="5848702" cy="4098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149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305AB57-DF88-7210-4D89-C2B44DE8A7A6}"/>
              </a:ext>
            </a:extLst>
          </p:cNvPr>
          <p:cNvSpPr txBox="1"/>
          <p:nvPr/>
        </p:nvSpPr>
        <p:spPr>
          <a:xfrm>
            <a:off x="2474696" y="343971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Authentication and Refresh Token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29600" y="1716323"/>
            <a:ext cx="385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Authentication and Refresh Token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123" y="2541671"/>
            <a:ext cx="6839582" cy="3915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7964"/>
            <a:ext cx="6365500" cy="3294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279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26DBABD-3600-8C15-BDF1-716C42838847}"/>
              </a:ext>
            </a:extLst>
          </p:cNvPr>
          <p:cNvSpPr txBox="1"/>
          <p:nvPr/>
        </p:nvSpPr>
        <p:spPr>
          <a:xfrm>
            <a:off x="2474696" y="343971"/>
            <a:ext cx="72408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ADMIN/USER specified secured </a:t>
            </a:r>
            <a:r>
              <a:rPr lang="en-US" sz="2400" dirty="0" smtClean="0">
                <a:solidFill>
                  <a:schemeClr val="bg1"/>
                </a:solidFill>
              </a:rPr>
              <a:t>endpoints (Role based access)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95750" y="1604209"/>
            <a:ext cx="5598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ADMIN/USER specified </a:t>
            </a:r>
            <a:r>
              <a:rPr lang="en-US" dirty="0"/>
              <a:t>s</a:t>
            </a:r>
            <a:r>
              <a:rPr lang="en-US" dirty="0" smtClean="0"/>
              <a:t>ecured endpoints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9" y="2583142"/>
            <a:ext cx="5510796" cy="401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803" y="2101879"/>
            <a:ext cx="5697787" cy="401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255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26DBABD-3600-8C15-BDF1-716C42838847}"/>
              </a:ext>
            </a:extLst>
          </p:cNvPr>
          <p:cNvSpPr txBox="1"/>
          <p:nvPr/>
        </p:nvSpPr>
        <p:spPr>
          <a:xfrm>
            <a:off x="2474696" y="343971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CRUD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905000"/>
            <a:ext cx="10715625" cy="459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311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F3C7E0A-8145-10E6-DA09-1566A30866A9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5600" y="1176088"/>
            <a:ext cx="40365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Practical Hands-on Learning </a:t>
            </a:r>
            <a:r>
              <a:rPr lang="en-US" dirty="0" smtClean="0"/>
              <a:t>Approach</a:t>
            </a:r>
          </a:p>
          <a:p>
            <a:endParaRPr lang="en-US" dirty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Designed relational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Conducted unit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Improved code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Reviewed code with trainer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Refactored based on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Explored problem-solving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Presented in-class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Participated in weekly quizzes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Successfully completed mid-term 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70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D730E22-84C3-33DE-6F74-CB73EF6B951D}"/>
              </a:ext>
            </a:extLst>
          </p:cNvPr>
          <p:cNvSpPr txBox="1"/>
          <p:nvPr/>
        </p:nvSpPr>
        <p:spPr>
          <a:xfrm>
            <a:off x="393700" y="501134"/>
            <a:ext cx="353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Key Takeaways/Learnings from the </a:t>
            </a:r>
            <a:r>
              <a:rPr lang="en-IN" sz="1800" b="1" dirty="0">
                <a:solidFill>
                  <a:srgbClr val="D4EBD8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Program (HTD)</a:t>
            </a:r>
            <a:endParaRPr lang="en-GB" sz="1800" b="1" dirty="0">
              <a:solidFill>
                <a:srgbClr val="D4EBD8"/>
              </a:solidFill>
              <a:latin typeface="Helvetica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88568" y="986589"/>
            <a:ext cx="64007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Microservices</a:t>
            </a:r>
            <a:r>
              <a:rPr lang="en-US" dirty="0"/>
              <a:t>: Spring Boot, Spring Cloud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Testing: Unit testing, code coverage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Code Quality: Clean code, </a:t>
            </a:r>
            <a:r>
              <a:rPr lang="en-US" dirty="0" err="1"/>
              <a:t>SonarLint</a:t>
            </a:r>
            <a:r>
              <a:rPr lang="en-US" dirty="0"/>
              <a:t>, </a:t>
            </a:r>
            <a:r>
              <a:rPr lang="en-US" dirty="0" err="1"/>
              <a:t>SonarQube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Database: JDBC, Hibernate ORM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API Testing: Postman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Cloud: Eureka Server, API Gateway, </a:t>
            </a:r>
            <a:r>
              <a:rPr lang="en-US" dirty="0" err="1"/>
              <a:t>FeignClient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Security: Spring Security, JWT Token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Dependency Management: Maven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Teamwork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6210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75EEBAE-A093-35BE-C1B8-5F86D8AD68D6}"/>
              </a:ext>
            </a:extLst>
          </p:cNvPr>
          <p:cNvSpPr txBox="1"/>
          <p:nvPr/>
        </p:nvSpPr>
        <p:spPr>
          <a:xfrm>
            <a:off x="5133975" y="568237"/>
            <a:ext cx="1922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Conclusion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1414" y="1636293"/>
            <a:ext cx="105557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I am now confident in building enterprise applications using </a:t>
            </a:r>
            <a:r>
              <a:rPr lang="en-US" dirty="0" err="1"/>
              <a:t>microservices</a:t>
            </a:r>
            <a:r>
              <a:rPr lang="en-US" dirty="0"/>
              <a:t>, thanks to a practical learning approach focused on real-time project </a:t>
            </a:r>
            <a:r>
              <a:rPr lang="en-US" dirty="0" smtClean="0"/>
              <a:t>practices.</a:t>
            </a:r>
            <a:endParaRPr lang="en-US" dirty="0" smtClean="0"/>
          </a:p>
          <a:p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Eureka server registers multiple instances of different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High availability achieved with multiple instances and client-side load </a:t>
            </a:r>
            <a:r>
              <a:rPr lang="en-US" dirty="0" smtClean="0"/>
              <a:t>balancing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Relational </a:t>
            </a:r>
            <a:r>
              <a:rPr lang="en-US" dirty="0"/>
              <a:t>database used for </a:t>
            </a:r>
            <a:r>
              <a:rPr lang="en-US" dirty="0" smtClean="0"/>
              <a:t>ensuring </a:t>
            </a:r>
            <a:r>
              <a:rPr lang="en-US" dirty="0"/>
              <a:t>data isolation and </a:t>
            </a:r>
            <a:r>
              <a:rPr lang="en-US" dirty="0" smtClean="0"/>
              <a:t>flexibility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FeignClient</a:t>
            </a:r>
            <a:r>
              <a:rPr lang="en-US" dirty="0" smtClean="0"/>
              <a:t>  </a:t>
            </a:r>
            <a:r>
              <a:rPr lang="en-US" dirty="0"/>
              <a:t>used for inter-</a:t>
            </a:r>
            <a:r>
              <a:rPr lang="en-US" dirty="0" err="1"/>
              <a:t>microservice</a:t>
            </a:r>
            <a:r>
              <a:rPr lang="en-US" dirty="0"/>
              <a:t> </a:t>
            </a:r>
            <a:r>
              <a:rPr lang="en-US" dirty="0" smtClean="0"/>
              <a:t>communication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API </a:t>
            </a:r>
            <a:r>
              <a:rPr lang="en-US" dirty="0"/>
              <a:t>gateway handles requests to various </a:t>
            </a:r>
            <a:r>
              <a:rPr lang="en-US" dirty="0" smtClean="0"/>
              <a:t>endpoints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Codebase </a:t>
            </a:r>
            <a:r>
              <a:rPr lang="en-US" dirty="0"/>
              <a:t>monitored by </a:t>
            </a:r>
            <a:r>
              <a:rPr lang="en-US" dirty="0" err="1" smtClean="0"/>
              <a:t>SonarQube</a:t>
            </a:r>
            <a:r>
              <a:rPr lang="en-US" dirty="0"/>
              <a:t> </a:t>
            </a:r>
            <a:r>
              <a:rPr lang="en-US" dirty="0" smtClean="0"/>
              <a:t>to Assure good quality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Over </a:t>
            </a:r>
            <a:r>
              <a:rPr lang="en-US" dirty="0" smtClean="0"/>
              <a:t>80% </a:t>
            </a:r>
            <a:r>
              <a:rPr lang="en-US" dirty="0"/>
              <a:t>code coverage in Service and Controller classes with </a:t>
            </a:r>
            <a:r>
              <a:rPr lang="en-US" dirty="0" err="1"/>
              <a:t>JUnit</a:t>
            </a:r>
            <a:r>
              <a:rPr lang="en-US" dirty="0"/>
              <a:t> testing and </a:t>
            </a:r>
            <a:r>
              <a:rPr lang="en-US" dirty="0" err="1" smtClean="0"/>
              <a:t>Mockito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1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5ADA6FF-6F44-C06C-54EB-E08AF6143311}"/>
              </a:ext>
            </a:extLst>
          </p:cNvPr>
          <p:cNvSpPr txBox="1"/>
          <p:nvPr/>
        </p:nvSpPr>
        <p:spPr>
          <a:xfrm>
            <a:off x="4071829" y="834211"/>
            <a:ext cx="3741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D4EBD8"/>
                </a:solidFill>
                <a:latin typeface="Helvetica" pitchFamily="2" charset="0"/>
              </a:rPr>
              <a:t>Profile Details</a:t>
            </a:r>
            <a:endParaRPr lang="en-GB" sz="2400" b="1" dirty="0">
              <a:solidFill>
                <a:srgbClr val="D4EBD8"/>
              </a:solidFill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6A3C17-90A3-F93F-5D84-D3D378E1ACB2}"/>
              </a:ext>
            </a:extLst>
          </p:cNvPr>
          <p:cNvSpPr txBox="1"/>
          <p:nvPr/>
        </p:nvSpPr>
        <p:spPr>
          <a:xfrm>
            <a:off x="507206" y="2169779"/>
            <a:ext cx="100711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Past Experience </a:t>
            </a:r>
            <a:r>
              <a:rPr lang="en-IN" sz="18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: </a:t>
            </a:r>
            <a:r>
              <a:rPr lang="en-US" dirty="0"/>
              <a:t>5 years of full-stack development experience, specializing in mobile app development, Payment Gateways, API integration, and Inventory systems across Finance, Education, and Banking fields.</a:t>
            </a:r>
            <a:endParaRPr lang="en-GB" dirty="0">
              <a:solidFill>
                <a:srgbClr val="15102C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55AE72A-AEC0-D00B-117C-50F93D7FACDF}"/>
              </a:ext>
            </a:extLst>
          </p:cNvPr>
          <p:cNvSpPr txBox="1"/>
          <p:nvPr/>
        </p:nvSpPr>
        <p:spPr>
          <a:xfrm>
            <a:off x="507206" y="3193947"/>
            <a:ext cx="10071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Qualification </a:t>
            </a:r>
            <a:r>
              <a:rPr lang="en-IN" sz="18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: </a:t>
            </a:r>
            <a:r>
              <a:rPr lang="en-IN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Bachelor of Science in Information Technology</a:t>
            </a:r>
            <a:endParaRPr lang="en-GB" dirty="0">
              <a:solidFill>
                <a:srgbClr val="15102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F9B1C4D-84C8-31FA-3922-10AC6E28778E}"/>
              </a:ext>
            </a:extLst>
          </p:cNvPr>
          <p:cNvSpPr txBox="1"/>
          <p:nvPr/>
        </p:nvSpPr>
        <p:spPr>
          <a:xfrm>
            <a:off x="507206" y="3911417"/>
            <a:ext cx="100711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Career Summary </a:t>
            </a:r>
            <a:r>
              <a:rPr lang="en-IN" sz="18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: </a:t>
            </a:r>
          </a:p>
          <a:p>
            <a:endParaRPr lang="en-IN" sz="1800" b="1" dirty="0" smtClean="0">
              <a:solidFill>
                <a:srgbClr val="15102C"/>
              </a:solidFill>
              <a:effectLst/>
              <a:latin typeface="Helvetica" pitchFamily="2" charset="0"/>
              <a:ea typeface="Calibri" panose="020F0502020204030204" pitchFamily="34" charset="0"/>
            </a:endParaRPr>
          </a:p>
          <a:p>
            <a:r>
              <a:rPr lang="en-IN" b="1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	</a:t>
            </a:r>
            <a:r>
              <a:rPr lang="en-IN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Full Stack Development : June 2018 – Present</a:t>
            </a:r>
          </a:p>
          <a:p>
            <a:endParaRPr lang="en-IN" dirty="0" smtClean="0">
              <a:solidFill>
                <a:srgbClr val="15102C"/>
              </a:solidFill>
              <a:latin typeface="Helvetica" pitchFamily="2" charset="0"/>
              <a:ea typeface="Calibri" panose="020F0502020204030204" pitchFamily="34" charset="0"/>
            </a:endParaRPr>
          </a:p>
          <a:p>
            <a:r>
              <a:rPr lang="en-IN" sz="1800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	</a:t>
            </a:r>
            <a:r>
              <a:rPr lang="en-IN" sz="1800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Technology Stack : </a:t>
            </a:r>
          </a:p>
          <a:p>
            <a:r>
              <a:rPr lang="en-IN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	</a:t>
            </a:r>
            <a:r>
              <a:rPr lang="en-IN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	</a:t>
            </a:r>
            <a:r>
              <a:rPr lang="en-US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UI </a:t>
            </a:r>
            <a:r>
              <a:rPr lang="en-US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technologies </a:t>
            </a:r>
            <a:r>
              <a:rPr lang="en-US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: React Native, Html, CSS, Bubble</a:t>
            </a:r>
            <a:endParaRPr lang="en-US" dirty="0">
              <a:solidFill>
                <a:srgbClr val="15102C"/>
              </a:solidFill>
              <a:latin typeface="Helvetica" pitchFamily="2" charset="0"/>
              <a:ea typeface="Calibri" panose="020F0502020204030204" pitchFamily="34" charset="0"/>
            </a:endParaRPr>
          </a:p>
          <a:p>
            <a:r>
              <a:rPr lang="en-US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	</a:t>
            </a:r>
            <a:r>
              <a:rPr lang="en-US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	Back-end </a:t>
            </a:r>
            <a:r>
              <a:rPr lang="en-US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technologies </a:t>
            </a:r>
            <a:r>
              <a:rPr lang="en-US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: Java</a:t>
            </a:r>
            <a:r>
              <a:rPr lang="en-US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, </a:t>
            </a:r>
            <a:r>
              <a:rPr lang="en-US" dirty="0" err="1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SpringBoot</a:t>
            </a:r>
            <a:r>
              <a:rPr lang="en-US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, Firebase, Bubble, Express</a:t>
            </a:r>
          </a:p>
          <a:p>
            <a:r>
              <a:rPr lang="en-US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	</a:t>
            </a:r>
            <a:r>
              <a:rPr lang="en-US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	Database : MySQL, </a:t>
            </a:r>
            <a:r>
              <a:rPr lang="en-US" dirty="0" err="1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MongoDB</a:t>
            </a:r>
            <a:endParaRPr lang="en-US" dirty="0" smtClean="0">
              <a:solidFill>
                <a:srgbClr val="15102C"/>
              </a:solidFill>
              <a:latin typeface="Helvetica" pitchFamily="2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38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C103A12-0AA4-00C6-4CFD-58A6489D245B}"/>
              </a:ext>
            </a:extLst>
          </p:cNvPr>
          <p:cNvSpPr txBox="1"/>
          <p:nvPr/>
        </p:nvSpPr>
        <p:spPr>
          <a:xfrm>
            <a:off x="2789021" y="2705724"/>
            <a:ext cx="661215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Thank You</a:t>
            </a:r>
            <a:endParaRPr lang="en-GB" sz="115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0C51203-C25D-740B-160F-E334C0EB9422}"/>
              </a:ext>
            </a:extLst>
          </p:cNvPr>
          <p:cNvSpPr/>
          <p:nvPr/>
        </p:nvSpPr>
        <p:spPr>
          <a:xfrm>
            <a:off x="9986511" y="6524193"/>
            <a:ext cx="21961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Helvetica" panose="020B0604020202030204" pitchFamily="34" charset="0"/>
                <a:cs typeface="Segoe UI" panose="020B0502040204020203" pitchFamily="34" charset="0"/>
              </a:rPr>
              <a:t>www.collaberadigital.com</a:t>
            </a:r>
            <a:endParaRPr lang="en-IN" sz="1400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9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B55063D-F1F4-B0DA-30AC-5261138A1501}"/>
              </a:ext>
            </a:extLst>
          </p:cNvPr>
          <p:cNvSpPr txBox="1"/>
          <p:nvPr/>
        </p:nvSpPr>
        <p:spPr>
          <a:xfrm>
            <a:off x="2656542" y="589498"/>
            <a:ext cx="68740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  <a:cs typeface="Segoe UI" panose="020B0502040204020203" pitchFamily="34" charset="0"/>
              </a:rPr>
              <a:t>Sporting Events System Capstone Project</a:t>
            </a:r>
          </a:p>
          <a:p>
            <a:pPr algn="ctr"/>
            <a:endParaRPr lang="en-GB" sz="2400" b="1" dirty="0">
              <a:solidFill>
                <a:schemeClr val="bg1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5501" y="2582779"/>
            <a:ext cx="107161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The implemented </a:t>
            </a:r>
            <a:r>
              <a:rPr lang="en-US" dirty="0" smtClean="0"/>
              <a:t>module allows </a:t>
            </a:r>
            <a:r>
              <a:rPr lang="en-US" dirty="0"/>
              <a:t>the system administrator to manage different sporting events like the </a:t>
            </a:r>
            <a:r>
              <a:rPr lang="en-US" dirty="0" smtClean="0"/>
              <a:t>Volleyball or Basketball World Cup, Or Tournaments that includes non team </a:t>
            </a:r>
            <a:r>
              <a:rPr lang="en-US" dirty="0" err="1" smtClean="0"/>
              <a:t>competion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 stores </a:t>
            </a:r>
            <a:r>
              <a:rPr lang="en-US" dirty="0"/>
              <a:t>information </a:t>
            </a:r>
            <a:r>
              <a:rPr lang="en-US" dirty="0" smtClean="0"/>
              <a:t>ticket including  Teams, Players, and other.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Microservices</a:t>
            </a:r>
            <a:r>
              <a:rPr lang="en-US" dirty="0" smtClean="0"/>
              <a:t> Structure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seamless communication to other </a:t>
            </a:r>
            <a:r>
              <a:rPr lang="en-US" dirty="0"/>
              <a:t>modules.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 All modules are separate and have their own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Scalable and flexible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57410" y="1752418"/>
            <a:ext cx="3668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Helvetica" pitchFamily="2" charset="0"/>
                <a:ea typeface="Calibri" panose="020F0502020204030204" pitchFamily="34" charset="0"/>
              </a:rPr>
              <a:t>Primary Module : Ticket module</a:t>
            </a:r>
            <a:endParaRPr lang="en-GB" b="1" dirty="0">
              <a:solidFill>
                <a:schemeClr val="accent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18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FE54924-F5C1-18D1-93CD-42A8DFEBA12D}"/>
              </a:ext>
            </a:extLst>
          </p:cNvPr>
          <p:cNvSpPr txBox="1"/>
          <p:nvPr/>
        </p:nvSpPr>
        <p:spPr>
          <a:xfrm rot="16200000">
            <a:off x="-1442561" y="3339355"/>
            <a:ext cx="3741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accent6"/>
                </a:solidFill>
                <a:latin typeface="Helvetica" pitchFamily="2" charset="0"/>
                <a:ea typeface="Calibri" panose="020F0502020204030204" pitchFamily="34" charset="0"/>
              </a:rPr>
              <a:t>Application </a:t>
            </a:r>
            <a:r>
              <a:rPr lang="en-IN" sz="2400" b="1" dirty="0" smtClean="0">
                <a:solidFill>
                  <a:schemeClr val="accent6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Architecture</a:t>
            </a:r>
            <a:endParaRPr lang="en-GB" sz="2400" b="1" dirty="0">
              <a:solidFill>
                <a:schemeClr val="accent6"/>
              </a:solidFill>
              <a:latin typeface="Helvetica" pitchFamily="2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4" y="1565275"/>
            <a:ext cx="7972425" cy="517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033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FE54924-F5C1-18D1-93CD-42A8DFEBA12D}"/>
              </a:ext>
            </a:extLst>
          </p:cNvPr>
          <p:cNvSpPr txBox="1"/>
          <p:nvPr/>
        </p:nvSpPr>
        <p:spPr>
          <a:xfrm rot="16200000">
            <a:off x="-1442561" y="3339355"/>
            <a:ext cx="3741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accent6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Database Design</a:t>
            </a:r>
            <a:endParaRPr lang="en-GB" sz="2400" b="1" dirty="0">
              <a:solidFill>
                <a:schemeClr val="accent6"/>
              </a:solidFill>
              <a:latin typeface="Helvetica" pitchFamily="2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64" y="1728788"/>
            <a:ext cx="3338513" cy="489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702" y="1728788"/>
            <a:ext cx="7561078" cy="48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597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26DBABD-3600-8C15-BDF1-716C42838847}"/>
              </a:ext>
            </a:extLst>
          </p:cNvPr>
          <p:cNvSpPr txBox="1"/>
          <p:nvPr/>
        </p:nvSpPr>
        <p:spPr>
          <a:xfrm>
            <a:off x="2474696" y="343971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PROJECT STRUCTURE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758950"/>
            <a:ext cx="4991100" cy="478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1554163"/>
            <a:ext cx="4945063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258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FE54924-F5C1-18D1-93CD-42A8DFEBA12D}"/>
              </a:ext>
            </a:extLst>
          </p:cNvPr>
          <p:cNvSpPr txBox="1"/>
          <p:nvPr/>
        </p:nvSpPr>
        <p:spPr>
          <a:xfrm rot="16200000">
            <a:off x="-1442561" y="3339355"/>
            <a:ext cx="3741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accent6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Eureka Registry</a:t>
            </a:r>
            <a:endParaRPr lang="en-GB" sz="2400" b="1" dirty="0">
              <a:solidFill>
                <a:schemeClr val="accent6"/>
              </a:solidFill>
              <a:latin typeface="Helvetica" pitchFamily="2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90688"/>
            <a:ext cx="10420350" cy="450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39936" y="539234"/>
            <a:ext cx="2159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latin typeface="Helvetica" pitchFamily="2" charset="0"/>
                <a:ea typeface="Calibri" panose="020F0502020204030204" pitchFamily="34" charset="0"/>
              </a:rPr>
              <a:t>EUREKA SERVER</a:t>
            </a:r>
            <a:endParaRPr lang="en-GB" b="1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34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26DBABD-3600-8C15-BDF1-716C42838847}"/>
              </a:ext>
            </a:extLst>
          </p:cNvPr>
          <p:cNvSpPr txBox="1"/>
          <p:nvPr/>
        </p:nvSpPr>
        <p:spPr>
          <a:xfrm>
            <a:off x="2474696" y="343971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UNIT TESTING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1" y="1987075"/>
            <a:ext cx="6988175" cy="479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543" y="2036525"/>
            <a:ext cx="5440363" cy="439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313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26DBABD-3600-8C15-BDF1-716C42838847}"/>
              </a:ext>
            </a:extLst>
          </p:cNvPr>
          <p:cNvSpPr txBox="1"/>
          <p:nvPr/>
        </p:nvSpPr>
        <p:spPr>
          <a:xfrm>
            <a:off x="2474696" y="343971"/>
            <a:ext cx="7240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SONARQUBE Analysis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1523997"/>
            <a:ext cx="7253287" cy="517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6" y="1590675"/>
            <a:ext cx="4824414" cy="484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703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</TotalTime>
  <Words>252</Words>
  <Application>Microsoft Office PowerPoint</Application>
  <PresentationFormat>Custom</PresentationFormat>
  <Paragraphs>78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COLLABERA</cp:lastModifiedBy>
  <cp:revision>87</cp:revision>
  <dcterms:created xsi:type="dcterms:W3CDTF">2023-02-09T10:19:33Z</dcterms:created>
  <dcterms:modified xsi:type="dcterms:W3CDTF">2023-05-18T08:35:28Z</dcterms:modified>
</cp:coreProperties>
</file>